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7" r:id="rId3"/>
    <p:sldId id="275" r:id="rId4"/>
    <p:sldId id="274" r:id="rId5"/>
    <p:sldId id="259" r:id="rId6"/>
    <p:sldId id="261" r:id="rId7"/>
    <p:sldId id="276" r:id="rId8"/>
    <p:sldId id="263" r:id="rId9"/>
    <p:sldId id="267" r:id="rId10"/>
    <p:sldId id="268" r:id="rId11"/>
    <p:sldId id="269" r:id="rId12"/>
    <p:sldId id="271" r:id="rId13"/>
    <p:sldId id="270" r:id="rId14"/>
    <p:sldId id="273" r:id="rId15"/>
    <p:sldId id="272" r:id="rId16"/>
    <p:sldId id="266" r:id="rId17"/>
  </p:sldIdLst>
  <p:sldSz cx="9144000" cy="6858000" type="screen4x3"/>
  <p:notesSz cx="6889750" cy="100218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3399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495906-EDE9-4EC3-84A4-054F4E5914A4}" v="61" dt="2026-01-27T14:41:19.7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9300" autoAdjust="0"/>
  </p:normalViewPr>
  <p:slideViewPr>
    <p:cSldViewPr showGuides="1">
      <p:cViewPr varScale="1">
        <p:scale>
          <a:sx n="82" d="100"/>
          <a:sy n="82" d="100"/>
        </p:scale>
        <p:origin x="788" y="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255" cy="502535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1889" y="0"/>
            <a:ext cx="2986254" cy="502535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r">
              <a:defRPr sz="1200"/>
            </a:lvl1pPr>
          </a:lstStyle>
          <a:p>
            <a:fld id="{64BA5A58-5777-49AB-BF0B-DD4FAFAA0E25}" type="datetimeFigureOut">
              <a:rPr lang="de-AT" smtClean="0"/>
              <a:t>29.01.2026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9354"/>
            <a:ext cx="2986255" cy="502535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1889" y="9519354"/>
            <a:ext cx="2986254" cy="502535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r">
              <a:defRPr sz="1200"/>
            </a:lvl1pPr>
          </a:lstStyle>
          <a:p>
            <a:fld id="{6CF0CE7E-9026-409C-929C-46778B8031F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559" cy="502835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597" y="1"/>
            <a:ext cx="2985559" cy="502835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r">
              <a:defRPr sz="1200"/>
            </a:lvl1pPr>
          </a:lstStyle>
          <a:p>
            <a:fld id="{0FD40787-FB06-4670-8AF0-B61CB48192B9}" type="datetimeFigureOut">
              <a:rPr lang="de-AT" smtClean="0"/>
              <a:t>29.01.2026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9" rIns="92318" bIns="46159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2318" tIns="46159" rIns="92318" bIns="46159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9" cy="502834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9" cy="502834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r">
              <a:defRPr sz="1200"/>
            </a:lvl1pPr>
          </a:lstStyle>
          <a:p>
            <a:fld id="{643E0BE1-415F-42C1-BB7E-15F8EA17F25A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err="1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E0BE1-415F-42C1-BB7E-15F8EA17F25A}" type="slidenum">
              <a:rPr lang="de-AT" smtClean="0"/>
              <a:t>1</a:t>
            </a:fld>
            <a:endParaRPr lang="de-A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de-DE" sz="1600" b="1" dirty="0"/>
              <a:t>August: 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1600" b="0" dirty="0"/>
              <a:t>Filmvorführung vom Filmclub </a:t>
            </a:r>
            <a:r>
              <a:rPr lang="de-DE" sz="1600" b="0" dirty="0" err="1"/>
              <a:t>Zwettl</a:t>
            </a:r>
            <a:r>
              <a:rPr lang="de-DE" sz="1600" b="0" dirty="0"/>
              <a:t>: „</a:t>
            </a:r>
            <a:r>
              <a:rPr lang="de-DE" sz="1600" b="0" dirty="0" err="1"/>
              <a:t>Smuggling</a:t>
            </a:r>
            <a:r>
              <a:rPr lang="de-DE" sz="1600" b="0" dirty="0"/>
              <a:t> Hendrix“ nicht ohne meinen Hund.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1600" dirty="0"/>
              <a:t>Wanderung entlang der Thaya </a:t>
            </a:r>
            <a:r>
              <a:rPr lang="de-AT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von Hardegg nach  Merkersdorf</a:t>
            </a:r>
          </a:p>
          <a:p>
            <a:pPr marL="0" indent="0">
              <a:buFont typeface="+mj-lt"/>
              <a:buNone/>
            </a:pPr>
            <a:endParaRPr lang="de-DE" sz="1600" dirty="0"/>
          </a:p>
          <a:p>
            <a:pPr marL="0" indent="0">
              <a:buFont typeface="+mj-lt"/>
              <a:buNone/>
            </a:pPr>
            <a:r>
              <a:rPr lang="de-DE" sz="1600" b="1" dirty="0"/>
              <a:t>Oktober: </a:t>
            </a:r>
          </a:p>
          <a:p>
            <a:pPr marL="0" indent="0">
              <a:buFont typeface="+mj-lt"/>
              <a:buNone/>
            </a:pPr>
            <a:r>
              <a:rPr lang="de-DE" sz="1600" dirty="0"/>
              <a:t>Alpine Wanderung durch die </a:t>
            </a:r>
            <a:r>
              <a:rPr lang="de-DE" sz="1600" dirty="0" err="1"/>
              <a:t>Ötschergräben</a:t>
            </a:r>
            <a:r>
              <a:rPr lang="de-DE" sz="1600" dirty="0"/>
              <a:t>, Zu- und Abfahrt mit der Mariazeller Bahn </a:t>
            </a:r>
          </a:p>
          <a:p>
            <a:endParaRPr lang="de-DE" sz="1600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E0BE1-415F-42C1-BB7E-15F8EA17F25A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628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b="1" dirty="0"/>
              <a:t>Mai: </a:t>
            </a:r>
            <a:r>
              <a:rPr lang="de-DE" sz="1600" dirty="0"/>
              <a:t>Fahrt mit Reisebüro Kerschbaum zur N.Ö. Landesausstellung, Führung durch Ausstellung und Besichtigung der Storchennester.</a:t>
            </a:r>
          </a:p>
          <a:p>
            <a:endParaRPr lang="de-DE" sz="1600" dirty="0"/>
          </a:p>
          <a:p>
            <a:pPr marL="0" indent="0">
              <a:buFont typeface="+mj-lt"/>
              <a:buNone/>
            </a:pPr>
            <a:r>
              <a:rPr lang="de-DE" sz="1600" b="1" dirty="0"/>
              <a:t>5. April bis 28 Juni: </a:t>
            </a:r>
            <a:r>
              <a:rPr lang="de-DE" sz="1600" dirty="0"/>
              <a:t>12 Tagesetappen am Wachauer </a:t>
            </a:r>
            <a:r>
              <a:rPr lang="de-DE" sz="1600" dirty="0" err="1"/>
              <a:t>Welterbesteig</a:t>
            </a:r>
            <a:r>
              <a:rPr lang="de-DE" sz="1600" dirty="0"/>
              <a:t> mit Ausgangs- und Endpunkt Krems. Zu- und Abfahrt jeweils mit öffentlichem Verkehr (Bus, Bahn, Schiff)</a:t>
            </a:r>
          </a:p>
          <a:p>
            <a:pPr marL="0" indent="0">
              <a:buFont typeface="+mj-lt"/>
              <a:buNone/>
            </a:pPr>
            <a:endParaRPr lang="de-DE" sz="1600" dirty="0"/>
          </a:p>
          <a:p>
            <a:pPr marL="0" indent="0">
              <a:buFont typeface="+mj-lt"/>
              <a:buNone/>
            </a:pPr>
            <a:r>
              <a:rPr lang="de-DE" sz="1600" b="1" dirty="0"/>
              <a:t>Oktober: </a:t>
            </a:r>
            <a:r>
              <a:rPr lang="de-DE" sz="1600" b="0" dirty="0"/>
              <a:t>Kritische ZDF Dokumentation über die Tomatenindustrie mit anschließender Diskussion mit EU-Abgeordneten und Biobauer Thoms Waitz, wo wir auch erfahren haben, dass die meisten sonnengereiften italienischen Paradeiser aus China stammen.</a:t>
            </a:r>
            <a:endParaRPr lang="de-DE" sz="1600" b="1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E0BE1-415F-42C1-BB7E-15F8EA17F25A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52100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b="1" dirty="0"/>
              <a:t>März: </a:t>
            </a:r>
            <a:r>
              <a:rPr lang="de-DE" sz="1600" dirty="0"/>
              <a:t>5-Jahresrückblick mit Feier</a:t>
            </a:r>
          </a:p>
          <a:p>
            <a:endParaRPr lang="de-DE" sz="1600" dirty="0"/>
          </a:p>
          <a:p>
            <a:r>
              <a:rPr lang="de-DE" sz="1600" b="1" dirty="0"/>
              <a:t>April: 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1600" dirty="0"/>
              <a:t>Die Wandergruppe unterwegs am </a:t>
            </a:r>
            <a:r>
              <a:rPr lang="de-DE" sz="1600" dirty="0" err="1"/>
              <a:t>Christophorusweg</a:t>
            </a:r>
            <a:r>
              <a:rPr lang="de-DE" sz="1600" dirty="0"/>
              <a:t> im nördlichen Waldviertel. 143km  in mehreren Tagesetappen mit Start und Ziel in Allentsteig.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1600" dirty="0"/>
              <a:t>Eine von Andreas </a:t>
            </a:r>
            <a:r>
              <a:rPr lang="de-DE" sz="1600" dirty="0" err="1"/>
              <a:t>Piringer</a:t>
            </a:r>
            <a:r>
              <a:rPr lang="de-DE" sz="1600" dirty="0"/>
              <a:t> organisierte Führung ins neurenovierte Parlament mit dem damals noch vorhandenen „goldenen Klavier“</a:t>
            </a:r>
          </a:p>
          <a:p>
            <a:pPr marL="0" indent="0">
              <a:buFont typeface="+mj-lt"/>
              <a:buNone/>
            </a:pPr>
            <a:r>
              <a:rPr lang="de-DE" sz="1600" b="1" dirty="0"/>
              <a:t>Mai: </a:t>
            </a:r>
            <a:r>
              <a:rPr lang="de-DE" sz="1600" dirty="0"/>
              <a:t>Ausstellung „Ausgemustert“ in Allentsteig im Rahmen des Waldviertel Festivals 2023 mit Vortrag von Birgit Meinhard-Schiebel und einer Lesung von Chris Lohner aus ihrem Buch: „jung war ich lang genug“.</a:t>
            </a:r>
          </a:p>
          <a:p>
            <a:pPr marL="0" indent="0">
              <a:buFont typeface="+mj-lt"/>
              <a:buNone/>
            </a:pPr>
            <a:r>
              <a:rPr lang="de-DE" sz="1600" b="1" dirty="0"/>
              <a:t>Oktober: </a:t>
            </a:r>
            <a:r>
              <a:rPr lang="de-DE" sz="1600" b="0" dirty="0"/>
              <a:t>Vortrag über „Energiepolitik“  mit Martin </a:t>
            </a:r>
            <a:r>
              <a:rPr lang="de-DE" sz="1600" b="0" dirty="0" err="1"/>
              <a:t>Litschauer</a:t>
            </a:r>
            <a:r>
              <a:rPr lang="de-DE" sz="1600" b="0" dirty="0"/>
              <a:t>. </a:t>
            </a:r>
            <a:r>
              <a:rPr lang="de-DE" sz="1600" dirty="0"/>
              <a:t>Veranstaltet von den Grünen </a:t>
            </a:r>
            <a:r>
              <a:rPr lang="de-DE" sz="1600" dirty="0" err="1"/>
              <a:t>Zwettl</a:t>
            </a:r>
            <a:r>
              <a:rPr lang="de-DE" sz="1600" dirty="0"/>
              <a:t> und der GBW</a:t>
            </a:r>
            <a:endParaRPr lang="de-AT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E0BE1-415F-42C1-BB7E-15F8EA17F25A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0728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b="1" dirty="0"/>
              <a:t>Februar: </a:t>
            </a:r>
            <a:r>
              <a:rPr lang="de-DE" sz="1600" dirty="0"/>
              <a:t>Am 25. Februar 2024 fand in 33 Ortschaften Österreichs – darunter auch in </a:t>
            </a:r>
            <a:r>
              <a:rPr lang="de-DE" sz="1600" dirty="0" err="1"/>
              <a:t>Zwettl</a:t>
            </a:r>
            <a:r>
              <a:rPr lang="de-DE" sz="1600" dirty="0"/>
              <a:t>- unter dem Motto „Demokratie verteidigen“ ein Lichtermeer statt. Aufgerufen wurde dazu, ein starkes Signal gegen Extremismus, </a:t>
            </a:r>
            <a:r>
              <a:rPr lang="de-DE" sz="1600" dirty="0" err="1"/>
              <a:t>Rassissmus</a:t>
            </a:r>
            <a:r>
              <a:rPr lang="de-DE" sz="1600" dirty="0"/>
              <a:t> und Fremdenfeindlichkeit zu setzen.</a:t>
            </a:r>
          </a:p>
          <a:p>
            <a:endParaRPr lang="de-DE" sz="1600" dirty="0"/>
          </a:p>
          <a:p>
            <a:r>
              <a:rPr lang="de-DE" sz="1600" b="1" dirty="0"/>
              <a:t>Juli: </a:t>
            </a:r>
            <a:r>
              <a:rPr lang="de-DE" sz="1600" b="0" dirty="0"/>
              <a:t>Geführte Wanderung zur Vogelbeobachtung am </a:t>
            </a:r>
            <a:r>
              <a:rPr lang="de-DE" sz="1600" b="0" dirty="0" err="1"/>
              <a:t>Rudmannser</a:t>
            </a:r>
            <a:r>
              <a:rPr lang="de-DE" sz="1600" b="0" dirty="0"/>
              <a:t> Teich, veranstaltet von den Grünen </a:t>
            </a:r>
            <a:r>
              <a:rPr lang="de-DE" sz="1600" b="0" dirty="0" err="1"/>
              <a:t>Zwettl</a:t>
            </a:r>
            <a:endParaRPr lang="de-DE" sz="1600" b="0" dirty="0"/>
          </a:p>
          <a:p>
            <a:endParaRPr lang="de-DE" sz="1600" b="0" dirty="0"/>
          </a:p>
          <a:p>
            <a:r>
              <a:rPr lang="de-DE" sz="1600" b="1" dirty="0"/>
              <a:t>Oktober: </a:t>
            </a:r>
            <a:r>
              <a:rPr lang="de-DE" sz="1600" b="0" dirty="0"/>
              <a:t>Kritischer Vortrag und Film über Bodenschutz mit Dr. Weber.</a:t>
            </a:r>
          </a:p>
          <a:p>
            <a:endParaRPr lang="de-DE" sz="1600" b="1" dirty="0"/>
          </a:p>
          <a:p>
            <a:r>
              <a:rPr lang="de-DE" sz="1600" b="1" dirty="0"/>
              <a:t>November</a:t>
            </a:r>
            <a:r>
              <a:rPr lang="de-DE" sz="1600" b="0" dirty="0"/>
              <a:t>:  Informationsveranstaltung über „Zeitpolster“ mit Mitbegründerin Sylvia </a:t>
            </a:r>
            <a:r>
              <a:rPr lang="de-DE" sz="1600" b="0" dirty="0" err="1"/>
              <a:t>Körbler</a:t>
            </a:r>
            <a:r>
              <a:rPr lang="de-DE" sz="1600" b="0" dirty="0"/>
              <a:t>.  </a:t>
            </a:r>
            <a:r>
              <a:rPr lang="de-DE" sz="1600" dirty="0"/>
              <a:t>Zeitpolster ist ein neues Betreuungskonzept. </a:t>
            </a:r>
            <a:r>
              <a:rPr lang="de-DE" sz="1600" dirty="0" err="1"/>
              <a:t>Zwettl</a:t>
            </a:r>
            <a:r>
              <a:rPr lang="de-DE" sz="1600" dirty="0"/>
              <a:t> ist inzwischen Zeitpolster-Gemeinde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E0BE1-415F-42C1-BB7E-15F8EA17F25A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3742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b="1" dirty="0"/>
              <a:t>Jänner: </a:t>
            </a:r>
            <a:r>
              <a:rPr lang="de-DE" sz="1600" b="0" dirty="0"/>
              <a:t>Unterstützung der Grünen </a:t>
            </a:r>
            <a:r>
              <a:rPr lang="de-DE" sz="1600" b="0" dirty="0" err="1"/>
              <a:t>Zwettl</a:t>
            </a:r>
            <a:r>
              <a:rPr lang="de-DE" sz="1600" b="0" dirty="0"/>
              <a:t> im Wahlkampf zur Gemeinderatswahl.</a:t>
            </a:r>
          </a:p>
          <a:p>
            <a:endParaRPr lang="de-DE" sz="1600" b="0" dirty="0"/>
          </a:p>
          <a:p>
            <a:r>
              <a:rPr lang="de-DE" sz="1600" b="1" dirty="0"/>
              <a:t>Juni: </a:t>
            </a:r>
            <a:r>
              <a:rPr lang="de-DE" sz="1600" b="0" dirty="0"/>
              <a:t>Mehrtägige Wanderung in den Nockbergen, mit Quartier in Bad Kleinkirchheim und einzelnen Tageswanderungen.</a:t>
            </a:r>
          </a:p>
          <a:p>
            <a:endParaRPr lang="de-DE" sz="1600" b="0" dirty="0"/>
          </a:p>
          <a:p>
            <a:r>
              <a:rPr lang="de-DE" sz="1600" b="1" dirty="0"/>
              <a:t>Dezember: </a:t>
            </a:r>
            <a:endParaRPr lang="de-DE" sz="1600" b="0" dirty="0"/>
          </a:p>
          <a:p>
            <a:pPr marL="228600" indent="-228600">
              <a:buFont typeface="+mj-lt"/>
              <a:buAutoNum type="arabicPeriod"/>
            </a:pPr>
            <a:r>
              <a:rPr lang="de-DE" sz="1600" b="0" dirty="0"/>
              <a:t>Teilnahme an der 25-Jahrfeier der Generation plus Wien mit Treffen von vielen „Alten Bekannten “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1600" b="0" dirty="0"/>
              <a:t>Eine sehr berührende Lesung von Gerald Blaich aus seinem Buch: „Mein Opa erzählt“. Eine Weinviertler Familiengeschichte von der Kaiserzeit bis in die 1950er Jahre.</a:t>
            </a:r>
          </a:p>
          <a:p>
            <a:pPr marL="228600" indent="-228600">
              <a:buFont typeface="+mj-lt"/>
              <a:buAutoNum type="arabicPeriod"/>
            </a:pPr>
            <a:endParaRPr lang="de-DE" sz="1600" b="0" dirty="0"/>
          </a:p>
          <a:p>
            <a:pPr marL="0" indent="0">
              <a:buFont typeface="+mj-lt"/>
              <a:buNone/>
            </a:pPr>
            <a:r>
              <a:rPr lang="de-DE" sz="1600" b="1" dirty="0"/>
              <a:t>Am Jahr 2026 arbeiten </a:t>
            </a:r>
            <a:r>
              <a:rPr lang="de-DE" sz="1600" b="1"/>
              <a:t>wir noch </a:t>
            </a:r>
            <a:endParaRPr lang="de-AT" sz="16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E0BE1-415F-42C1-BB7E-15F8EA17F25A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8979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b="1" dirty="0"/>
              <a:t>DANKE FÜR IHRE AUFMERKSAMKEIT!</a:t>
            </a:r>
            <a:endParaRPr lang="de-AT" sz="16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E0BE1-415F-42C1-BB7E-15F8EA17F25A}" type="slidenum">
              <a:rPr lang="de-AT" smtClean="0"/>
              <a:t>16</a:t>
            </a:fld>
            <a:endParaRPr lang="de-A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dirty="0"/>
              <a:t>Im Jänner 2018 gründete sich das </a:t>
            </a:r>
            <a:r>
              <a:rPr lang="de-DE" sz="1600" dirty="0" err="1"/>
              <a:t>Initiativkomittee</a:t>
            </a:r>
            <a:r>
              <a:rPr lang="de-DE" sz="1600" dirty="0"/>
              <a:t>:</a:t>
            </a:r>
          </a:p>
          <a:p>
            <a:r>
              <a:rPr lang="de-DE" sz="1600" dirty="0"/>
              <a:t>Maria und Bernhard Schmid, Hans Berger, Uli und Manfred Haydn, Sylvia </a:t>
            </a:r>
            <a:r>
              <a:rPr lang="de-DE" sz="1600" dirty="0" err="1"/>
              <a:t>Körbler</a:t>
            </a:r>
            <a:r>
              <a:rPr lang="de-DE" sz="1600" dirty="0"/>
              <a:t>, Gerhard Stanik,</a:t>
            </a:r>
          </a:p>
          <a:p>
            <a:r>
              <a:rPr lang="de-DE" sz="1600" dirty="0"/>
              <a:t>​</a:t>
            </a:r>
          </a:p>
          <a:p>
            <a:r>
              <a:rPr lang="de-DE" sz="1600" dirty="0"/>
              <a:t>Die Organisation „Grüne - Generation plus </a:t>
            </a:r>
            <a:r>
              <a:rPr lang="de-DE" sz="1600" dirty="0" err="1"/>
              <a:t>Zwettl</a:t>
            </a:r>
            <a:r>
              <a:rPr lang="de-DE" sz="1600" dirty="0"/>
              <a:t> “ setzt sich auf der Grundlage des Grundsatzprogramms und der Werte der Grünen für die Belange und Bedürfnisse älterer Menschen ein.</a:t>
            </a:r>
          </a:p>
          <a:p>
            <a:r>
              <a:rPr lang="de-DE" sz="1600" dirty="0"/>
              <a:t>Die Organisation „Grüne - Generation plus“ </a:t>
            </a:r>
            <a:r>
              <a:rPr lang="de-DE" sz="1600" dirty="0" err="1"/>
              <a:t>Zwettl</a:t>
            </a:r>
            <a:r>
              <a:rPr lang="de-DE" sz="1600" dirty="0"/>
              <a:t> vertritt die vielfältigen Interessen und Anliegen älterer Menschen. Im Fokus dabei steht die Verbesserung der Lebensqualität.</a:t>
            </a:r>
          </a:p>
          <a:p>
            <a:r>
              <a:rPr lang="de-DE" sz="1600" dirty="0"/>
              <a:t>​</a:t>
            </a:r>
            <a:endParaRPr lang="de-AT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E0BE1-415F-42C1-BB7E-15F8EA17F25A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7634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600" b="0" dirty="0"/>
              <a:t> Senioren in </a:t>
            </a:r>
            <a:r>
              <a:rPr lang="de-AT" sz="1600" b="0" dirty="0" err="1"/>
              <a:t>Zwettl</a:t>
            </a:r>
            <a:endParaRPr lang="de-AT" sz="1600" b="0" dirty="0"/>
          </a:p>
          <a:p>
            <a:r>
              <a:rPr lang="de-AT" sz="1600" b="0" dirty="0"/>
              <a:t>Laut Statistik Austria beträgt der Anteil der über 65jährigen etwa 21% der Wohnbevölkerung von </a:t>
            </a:r>
            <a:r>
              <a:rPr lang="de-AT" sz="1600" b="0" dirty="0" err="1"/>
              <a:t>Zwettl</a:t>
            </a:r>
            <a:r>
              <a:rPr lang="de-AT" sz="1600" b="0" dirty="0"/>
              <a:t> und ist steigend (zum Vergleich 0 – 14 Jährige etwa 13%).</a:t>
            </a:r>
          </a:p>
          <a:p>
            <a:r>
              <a:rPr lang="de-AT" sz="1600" b="0" dirty="0"/>
              <a:t>Um diese Bevölkerungsgruppe kümmern sich Seniorenverbände wie: Pensionistenverband, Seniorenbund und ab 2018 die grüne Generation </a:t>
            </a:r>
            <a:r>
              <a:rPr lang="de-AT" sz="1600" b="0" dirty="0" err="1"/>
              <a:t>Zwettl</a:t>
            </a:r>
            <a:r>
              <a:rPr lang="de-AT" sz="1600" b="0" dirty="0"/>
              <a:t>. </a:t>
            </a:r>
          </a:p>
          <a:p>
            <a:r>
              <a:rPr lang="de-AT" sz="1600" b="0" dirty="0"/>
              <a:t>Für die Pflegebedürftigen: Die Caritas, die Volkshilfe und das Hilfswerk. </a:t>
            </a:r>
          </a:p>
          <a:p>
            <a:r>
              <a:rPr lang="de-AT" sz="1600" b="0" dirty="0"/>
              <a:t>Ab der Pflegestufe 4 die Pflegeheime Frohsinn und St. Martin. </a:t>
            </a:r>
          </a:p>
          <a:p>
            <a:r>
              <a:rPr lang="de-AT" sz="1600" b="0" dirty="0"/>
              <a:t>Die Gemeinde kümmert sich mit Glückwünschen zum 90. Und 100. Geburtstag. </a:t>
            </a:r>
          </a:p>
          <a:p>
            <a:endParaRPr lang="de-AT" sz="1600" b="0" dirty="0"/>
          </a:p>
          <a:p>
            <a:endParaRPr lang="de-AT" dirty="0"/>
          </a:p>
          <a:p>
            <a:r>
              <a:rPr lang="de-AT" b="1" dirty="0"/>
              <a:t> </a:t>
            </a:r>
            <a:endParaRPr lang="de-AT" dirty="0"/>
          </a:p>
          <a:p>
            <a:r>
              <a:rPr lang="de-AT" b="1" dirty="0"/>
              <a:t> 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E0BE1-415F-42C1-BB7E-15F8EA17F25A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9683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600" dirty="0"/>
              <a:t>Daher wurde am 2. März 2018 wurde die Senior*innengruppe  Grüne  Generation plus – </a:t>
            </a:r>
            <a:r>
              <a:rPr lang="de-AT" sz="1600" dirty="0" err="1"/>
              <a:t>Zwettl</a:t>
            </a:r>
            <a:r>
              <a:rPr lang="de-AT" sz="1600" dirty="0"/>
              <a:t>, gegründet. Es ist eine offene Plattform für interessierte </a:t>
            </a:r>
            <a:r>
              <a:rPr lang="de-AT" sz="1600" dirty="0" err="1"/>
              <a:t>Zwettlerinnen</a:t>
            </a:r>
            <a:r>
              <a:rPr lang="de-AT" sz="1600" dirty="0"/>
              <a:t> und Zwettler, zur Diskussion  von politischen und gesellschaftlichen  Themen, die das Leben der älteren Generation beeinflussen bzw. bestimmen.</a:t>
            </a:r>
          </a:p>
          <a:p>
            <a:r>
              <a:rPr lang="de-AT" sz="1600" dirty="0"/>
              <a:t>Die Gruppe entstand aus dem  Wunsch, nach den grünen Grundsätzen zu handeln, ältere Menschen aktiv zu unterstützen und gemeinsame Aktivitäten zu unternehmen.</a:t>
            </a:r>
          </a:p>
          <a:p>
            <a:r>
              <a:rPr lang="de-AT" sz="1600" dirty="0"/>
              <a:t>Organisiert wird die Gruppe von Sylvia </a:t>
            </a:r>
            <a:r>
              <a:rPr lang="de-AT" sz="1600" dirty="0" err="1"/>
              <a:t>Körbler</a:t>
            </a:r>
            <a:r>
              <a:rPr lang="de-AT" sz="1600" dirty="0"/>
              <a:t> und Gerhard Stanik.</a:t>
            </a:r>
          </a:p>
          <a:p>
            <a:r>
              <a:rPr lang="de-AT" sz="1600" dirty="0"/>
              <a:t>Seit mittlerweile 8 Jahren finden die gut besuchten Treffen regelmäßig einmal im Monat in einem Zwettler Gasthaus statt. Es kommen meistens zwischen 10 und 20 Personen.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E0BE1-415F-42C1-BB7E-15F8EA17F25A}" type="slidenum">
              <a:rPr lang="de-AT" smtClean="0"/>
              <a:t>5</a:t>
            </a:fld>
            <a:endParaRPr lang="de-A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dirty="0"/>
              <a:t>Das Foto der Gründungsversammlung</a:t>
            </a:r>
            <a:endParaRPr lang="de-AT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E0BE1-415F-42C1-BB7E-15F8EA17F25A}" type="slidenum">
              <a:rPr lang="de-AT" smtClean="0"/>
              <a:t>6</a:t>
            </a:fld>
            <a:endParaRPr lang="de-A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600" dirty="0"/>
              <a:t>Die monatlichen Treffen in einem Zwettler Gasthaus sind offen für alle Interessierten. </a:t>
            </a:r>
          </a:p>
          <a:p>
            <a:r>
              <a:rPr lang="de-AT" sz="1600" dirty="0"/>
              <a:t>Bei Generation plus hat sich eine Wandergruppe gebildet, die jeden Mittwoch </a:t>
            </a:r>
            <a:r>
              <a:rPr lang="de-AT" sz="1600" dirty="0" err="1"/>
              <a:t>nachmittag</a:t>
            </a:r>
            <a:r>
              <a:rPr lang="de-AT" sz="1600" dirty="0"/>
              <a:t> – je nach Witterung – eine mehrstündige Wanderung in der näheren Umgebung unternimmt. Jährlich werden auch mehrtägige Wanderungen geplant und unternommen.</a:t>
            </a:r>
          </a:p>
          <a:p>
            <a:r>
              <a:rPr lang="de-AT" sz="1600" dirty="0"/>
              <a:t>Wir besuchen interessante Veranstaltungen (Filme, Vorträge, Ausstellungen), organisieren selbst welche und  unterstützen die Grünen </a:t>
            </a:r>
            <a:r>
              <a:rPr lang="de-AT" sz="1600" dirty="0" err="1"/>
              <a:t>Zwettl</a:t>
            </a:r>
            <a:r>
              <a:rPr lang="de-AT" sz="1600" dirty="0"/>
              <a:t> bei ihren Veranstaltungen. Auch bei Wahlaktivitäten der Grünen </a:t>
            </a:r>
            <a:r>
              <a:rPr lang="de-AT" sz="1600" dirty="0" err="1"/>
              <a:t>Zwettl</a:t>
            </a:r>
            <a:r>
              <a:rPr lang="de-AT" sz="1600" dirty="0"/>
              <a:t> helfen wir mit.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E0BE1-415F-42C1-BB7E-15F8EA17F25A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3042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b="1" dirty="0"/>
              <a:t>Anschließend kurze Jahresrückblicke, beginnend mit dem Jahr 2018:</a:t>
            </a:r>
          </a:p>
          <a:p>
            <a:r>
              <a:rPr lang="de-DE" sz="1600" b="1" dirty="0"/>
              <a:t>Mai: </a:t>
            </a:r>
            <a:r>
              <a:rPr lang="de-DE" sz="1600" dirty="0"/>
              <a:t>Eine von Oberförster Gerald Blaich organisierte „Vogelwanderung“ im Stiftswald. Geführt vom Ornithologen  Benjamin Watzl von Bird </a:t>
            </a:r>
            <a:r>
              <a:rPr lang="de-DE" sz="1600" dirty="0" err="1"/>
              <a:t>life</a:t>
            </a:r>
            <a:r>
              <a:rPr lang="de-DE" sz="1600" dirty="0"/>
              <a:t>, der heuer das Ehrenzeichen der Stadt </a:t>
            </a:r>
            <a:r>
              <a:rPr lang="de-DE" sz="1600" dirty="0" err="1"/>
              <a:t>Zwettl</a:t>
            </a:r>
            <a:r>
              <a:rPr lang="de-DE" sz="1600" dirty="0"/>
              <a:t> für Umwelt &amp; Nachhaltigkeit bekommen hat. </a:t>
            </a:r>
          </a:p>
          <a:p>
            <a:endParaRPr lang="de-DE" sz="1600" dirty="0"/>
          </a:p>
          <a:p>
            <a:r>
              <a:rPr lang="de-DE" sz="1600" b="1" dirty="0"/>
              <a:t>Juni: </a:t>
            </a:r>
            <a:r>
              <a:rPr lang="de-DE" sz="1600" dirty="0"/>
              <a:t>Filmvorführung in Kooperation mit der GBW</a:t>
            </a:r>
          </a:p>
          <a:p>
            <a:endParaRPr lang="de-DE" sz="1600" dirty="0"/>
          </a:p>
          <a:p>
            <a:r>
              <a:rPr lang="de-DE" sz="1600" b="1" dirty="0"/>
              <a:t>September: </a:t>
            </a:r>
            <a:r>
              <a:rPr lang="de-DE" sz="1600" dirty="0"/>
              <a:t>Informationsveranstaltung mit zwei Mitarbeiterinnen vom N.Ö. Landesverein für Erwachsenenschutz </a:t>
            </a:r>
            <a:r>
              <a:rPr lang="de-DE" sz="1600" dirty="0" err="1"/>
              <a:t>Zwettl</a:t>
            </a:r>
            <a:r>
              <a:rPr lang="de-DE" sz="1600" dirty="0"/>
              <a:t>, mit Hinweisen zur Wichtigkeit von Vorsorgevollmacht und Patientenverfügung.</a:t>
            </a:r>
          </a:p>
          <a:p>
            <a:endParaRPr lang="de-DE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/>
              <a:t>Besuch im Museum für Alltagsgeschichten in </a:t>
            </a:r>
            <a:r>
              <a:rPr lang="de-DE" sz="1600" dirty="0" err="1"/>
              <a:t>Neupölla</a:t>
            </a:r>
            <a:r>
              <a:rPr lang="de-DE" sz="1600" dirty="0"/>
              <a:t> mit Vorstellung des Buches </a:t>
            </a:r>
            <a:r>
              <a:rPr lang="de-AT" sz="1600" b="1" i="1" dirty="0"/>
              <a:t>"Jüdische Familien  im Waldviertel und ihr Schicksal„ </a:t>
            </a:r>
            <a:r>
              <a:rPr lang="de-DE" sz="1600" dirty="0"/>
              <a:t> vom Museumsleiter Friedrich </a:t>
            </a:r>
            <a:r>
              <a:rPr lang="de-DE" sz="1600" dirty="0" err="1"/>
              <a:t>Polleroß</a:t>
            </a:r>
            <a:r>
              <a:rPr lang="de-DE" sz="1600" dirty="0"/>
              <a:t>.</a:t>
            </a:r>
          </a:p>
          <a:p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E0BE1-415F-42C1-BB7E-15F8EA17F25A}" type="slidenum">
              <a:rPr lang="de-AT" smtClean="0"/>
              <a:t>8</a:t>
            </a:fld>
            <a:endParaRPr lang="de-A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Juni:</a:t>
            </a:r>
            <a:r>
              <a:rPr lang="de-DE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Wanderung am großen </a:t>
            </a:r>
            <a:r>
              <a:rPr lang="de-DE" sz="16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Bärentrail</a:t>
            </a:r>
            <a:r>
              <a:rPr lang="de-DE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Wildkräuterwanderung  beim </a:t>
            </a:r>
            <a:r>
              <a:rPr lang="de-DE" sz="16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Höllfall</a:t>
            </a:r>
            <a:r>
              <a:rPr lang="de-DE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                          </a:t>
            </a:r>
            <a:endParaRPr lang="de-AT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 </a:t>
            </a:r>
            <a:r>
              <a:rPr lang="de-DE" sz="1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Gerda Holzmann</a:t>
            </a:r>
            <a:r>
              <a:rPr lang="de-DE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 </a:t>
            </a:r>
            <a:r>
              <a:rPr lang="de-DE" sz="16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Wildkräuterguide</a:t>
            </a:r>
            <a:r>
              <a:rPr lang="de-DE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de-DE" sz="1600" b="0" dirty="0"/>
          </a:p>
          <a:p>
            <a:endParaRPr lang="de-DE" sz="1600" b="1" dirty="0"/>
          </a:p>
          <a:p>
            <a:r>
              <a:rPr lang="de-DE" sz="1600" b="1" dirty="0"/>
              <a:t>Oktober: </a:t>
            </a:r>
            <a:r>
              <a:rPr lang="de-DE" sz="1600" b="0" dirty="0"/>
              <a:t>Vierstündiger K</a:t>
            </a:r>
            <a:r>
              <a:rPr lang="de-DE" sz="1600" dirty="0"/>
              <a:t>urs über die 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Verwendung und Bedienung von Smartphones und Tablets</a:t>
            </a:r>
            <a:r>
              <a:rPr lang="de-DE" sz="1600" dirty="0"/>
              <a:t> mit 15 TeilnehmerInnen. Mit einem externen Ausbilder.</a:t>
            </a:r>
            <a:endParaRPr lang="de-AT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E0BE1-415F-42C1-BB7E-15F8EA17F25A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4933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b="1" dirty="0"/>
              <a:t>Februar: </a:t>
            </a:r>
            <a:r>
              <a:rPr lang="de-DE" sz="1600" b="0" dirty="0"/>
              <a:t>Vortrag im Sparkassensaal,  ca. 50 TeilnehmerInnen</a:t>
            </a:r>
          </a:p>
          <a:p>
            <a:pPr defTabSz="923178"/>
            <a:r>
              <a:rPr lang="de-AT" sz="1600" b="0" dirty="0"/>
              <a:t>Vier Jahre lang war Gregor </a:t>
            </a:r>
            <a:r>
              <a:rPr lang="de-AT" sz="1600" b="0" dirty="0" err="1"/>
              <a:t>Sieböck</a:t>
            </a:r>
            <a:r>
              <a:rPr lang="de-AT" sz="1600" b="0" dirty="0"/>
              <a:t> mit Waldviertler Schuhen zu Bio- und </a:t>
            </a:r>
            <a:r>
              <a:rPr lang="de-AT" sz="1600" b="0" dirty="0" err="1"/>
              <a:t>Fairtradebauern</a:t>
            </a:r>
            <a:r>
              <a:rPr lang="de-AT" sz="1600" b="0" dirty="0"/>
              <a:t> in Europa, Afrika und Südamerika unterwegs, um die Lieferanten hinter all’ den </a:t>
            </a:r>
            <a:r>
              <a:rPr lang="de-AT" sz="1600" b="0" dirty="0" err="1"/>
              <a:t>Zotterschokoladen</a:t>
            </a:r>
            <a:r>
              <a:rPr lang="de-AT" sz="1600" b="0" dirty="0"/>
              <a:t>-Zutaten zu entdecken. Im Anschluss an die Präsentation der Geschichten und Bilder gab es eine Verkostung von köstlichen </a:t>
            </a:r>
            <a:r>
              <a:rPr lang="de-AT" sz="1600" b="0" dirty="0" err="1"/>
              <a:t>Zotter</a:t>
            </a:r>
            <a:r>
              <a:rPr lang="de-AT" sz="1600" b="0" dirty="0"/>
              <a:t>-Schokoladen</a:t>
            </a:r>
          </a:p>
          <a:p>
            <a:pPr defTabSz="923178"/>
            <a:r>
              <a:rPr lang="de-AT" sz="1600" b="1" dirty="0"/>
              <a:t>Juni: </a:t>
            </a:r>
            <a:r>
              <a:rPr lang="de-AT" sz="1600" b="0" dirty="0"/>
              <a:t>Rundwanderung auf den Nebelstein mit Start und Ziel in </a:t>
            </a:r>
            <a:r>
              <a:rPr lang="de-AT" sz="1600" b="0" dirty="0" err="1"/>
              <a:t>Hirschenwies</a:t>
            </a:r>
            <a:r>
              <a:rPr lang="de-AT" sz="1600" b="0" dirty="0"/>
              <a:t>.</a:t>
            </a:r>
          </a:p>
          <a:p>
            <a:pPr defTabSz="923178"/>
            <a:r>
              <a:rPr lang="de-AT" sz="1600" b="1" dirty="0"/>
              <a:t>August: </a:t>
            </a:r>
            <a:r>
              <a:rPr lang="de-AT" sz="1600" b="0" dirty="0"/>
              <a:t>Wanderung einer Teilstrecke am </a:t>
            </a:r>
            <a:r>
              <a:rPr lang="de-AT" sz="1600" b="0" dirty="0" err="1"/>
              <a:t>Welterbesteig</a:t>
            </a:r>
            <a:r>
              <a:rPr lang="de-AT" sz="1600" b="0" dirty="0"/>
              <a:t> von Maria Laach nach Emmersdorf  in der Wachau.</a:t>
            </a:r>
          </a:p>
          <a:p>
            <a:pPr defTabSz="923178"/>
            <a:r>
              <a:rPr lang="de-AT" sz="1600" b="1" dirty="0"/>
              <a:t>September: </a:t>
            </a:r>
            <a:r>
              <a:rPr lang="de-AT" sz="1600" b="0" dirty="0"/>
              <a:t>Eine zweitägige Rundwanderung am </a:t>
            </a:r>
            <a:r>
              <a:rPr lang="de-AT" sz="1600" b="0" dirty="0" err="1"/>
              <a:t>Raxplateau</a:t>
            </a:r>
            <a:r>
              <a:rPr lang="de-AT" sz="1600" b="0" dirty="0"/>
              <a:t> mit Übernachtung im </a:t>
            </a:r>
            <a:r>
              <a:rPr lang="de-AT" sz="1600" b="0" dirty="0" err="1"/>
              <a:t>Habsburghaus</a:t>
            </a:r>
            <a:r>
              <a:rPr lang="de-AT" sz="1600" b="0" dirty="0"/>
              <a:t>.</a:t>
            </a:r>
            <a:endParaRPr lang="de-AT" sz="1600" b="1" dirty="0"/>
          </a:p>
          <a:p>
            <a:pPr defTabSz="923178"/>
            <a:endParaRPr lang="de-AT" sz="1600" b="0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E0BE1-415F-42C1-BB7E-15F8EA17F25A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5545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7085-B41C-4F91-A1E6-5D41863A9E12}" type="datetimeFigureOut">
              <a:rPr lang="de-AT" smtClean="0"/>
              <a:t>29.01.2026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393A-955C-4FE6-B4D2-C0066E55E6E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7085-B41C-4F91-A1E6-5D41863A9E12}" type="datetimeFigureOut">
              <a:rPr lang="de-AT" smtClean="0"/>
              <a:t>29.01.2026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393A-955C-4FE6-B4D2-C0066E55E6E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7085-B41C-4F91-A1E6-5D41863A9E12}" type="datetimeFigureOut">
              <a:rPr lang="de-AT" smtClean="0"/>
              <a:t>29.01.2026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393A-955C-4FE6-B4D2-C0066E55E6E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7085-B41C-4F91-A1E6-5D41863A9E12}" type="datetimeFigureOut">
              <a:rPr lang="de-AT" smtClean="0"/>
              <a:t>29.01.2026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393A-955C-4FE6-B4D2-C0066E55E6E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7085-B41C-4F91-A1E6-5D41863A9E12}" type="datetimeFigureOut">
              <a:rPr lang="de-AT" smtClean="0"/>
              <a:t>29.01.2026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393A-955C-4FE6-B4D2-C0066E55E6E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7085-B41C-4F91-A1E6-5D41863A9E12}" type="datetimeFigureOut">
              <a:rPr lang="de-AT" smtClean="0"/>
              <a:t>29.01.2026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393A-955C-4FE6-B4D2-C0066E55E6E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7085-B41C-4F91-A1E6-5D41863A9E12}" type="datetimeFigureOut">
              <a:rPr lang="de-AT" smtClean="0"/>
              <a:t>29.01.2026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393A-955C-4FE6-B4D2-C0066E55E6E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7085-B41C-4F91-A1E6-5D41863A9E12}" type="datetimeFigureOut">
              <a:rPr lang="de-AT" smtClean="0"/>
              <a:t>29.01.2026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393A-955C-4FE6-B4D2-C0066E55E6E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7085-B41C-4F91-A1E6-5D41863A9E12}" type="datetimeFigureOut">
              <a:rPr lang="de-AT" smtClean="0"/>
              <a:t>29.01.2026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393A-955C-4FE6-B4D2-C0066E55E6E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7085-B41C-4F91-A1E6-5D41863A9E12}" type="datetimeFigureOut">
              <a:rPr lang="de-AT" smtClean="0"/>
              <a:t>29.01.2026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393A-955C-4FE6-B4D2-C0066E55E6E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7085-B41C-4F91-A1E6-5D41863A9E12}" type="datetimeFigureOut">
              <a:rPr lang="de-AT" smtClean="0"/>
              <a:t>29.01.2026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393A-955C-4FE6-B4D2-C0066E55E6E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7085-B41C-4F91-A1E6-5D41863A9E12}" type="datetimeFigureOut">
              <a:rPr lang="de-AT" smtClean="0"/>
              <a:t>29.01.2026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5393A-955C-4FE6-B4D2-C0066E55E6EF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generationplus.gruene.at/bundeslaender/niederoesterreich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s://seniorinnen.gruene.a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eniorinnen.gruene.at/bundeslaender/niederoesterreich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64704"/>
            <a:ext cx="5708650" cy="18208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Bild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73016"/>
            <a:ext cx="5636641" cy="2044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863" y="2204864"/>
            <a:ext cx="219833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028235" y="2566144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hlinkClick r:id="rId7"/>
              </a:rPr>
              <a:t>Generation Plus Niederösterreich - Generation Plus</a:t>
            </a:r>
            <a:endParaRPr lang="de-AT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7413DD-DDED-5CF3-46D4-819825ED8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3399"/>
                </a:solidFill>
              </a:rPr>
              <a:t>Das Jahr 2020</a:t>
            </a:r>
            <a:endParaRPr lang="de-AT" dirty="0">
              <a:solidFill>
                <a:srgbClr val="FF3399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8211AA-16CC-6112-0DEA-629A177D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9" y="1957537"/>
            <a:ext cx="9070778" cy="4900514"/>
          </a:xfrm>
        </p:spPr>
        <p:txBody>
          <a:bodyPr>
            <a:normAutofit/>
          </a:bodyPr>
          <a:lstStyle/>
          <a:p>
            <a:r>
              <a:rPr lang="de-DE" b="1" dirty="0"/>
              <a:t>Februar</a:t>
            </a:r>
            <a:r>
              <a:rPr lang="de-DE" dirty="0"/>
              <a:t>: Vortrag „Schokoladenweltreise“ mit Weltenwanderer Gregor </a:t>
            </a:r>
            <a:r>
              <a:rPr lang="de-DE" dirty="0" err="1"/>
              <a:t>Sieböck</a:t>
            </a:r>
            <a:endParaRPr lang="de-DE" dirty="0"/>
          </a:p>
          <a:p>
            <a:r>
              <a:rPr lang="de-DE" b="1" dirty="0"/>
              <a:t>Juni</a:t>
            </a:r>
            <a:r>
              <a:rPr lang="de-DE" dirty="0"/>
              <a:t>: Wanderung auf den Nebelstein</a:t>
            </a:r>
          </a:p>
          <a:p>
            <a:r>
              <a:rPr lang="de-DE" b="1" dirty="0"/>
              <a:t>August</a:t>
            </a:r>
            <a:r>
              <a:rPr lang="de-DE" dirty="0"/>
              <a:t>: Wanderung Teilstrecke </a:t>
            </a:r>
            <a:r>
              <a:rPr lang="de-DE" dirty="0" err="1"/>
              <a:t>Welterbesteig</a:t>
            </a:r>
            <a:r>
              <a:rPr lang="de-DE" dirty="0"/>
              <a:t> Wachau</a:t>
            </a:r>
          </a:p>
          <a:p>
            <a:r>
              <a:rPr lang="de-DE" b="1" dirty="0"/>
              <a:t>September</a:t>
            </a:r>
            <a:r>
              <a:rPr lang="de-DE" dirty="0"/>
              <a:t>: 2-tägige </a:t>
            </a:r>
            <a:r>
              <a:rPr lang="de-DE" dirty="0" err="1"/>
              <a:t>Raxwanderung</a:t>
            </a:r>
            <a:r>
              <a:rPr lang="de-DE" dirty="0"/>
              <a:t> </a:t>
            </a:r>
            <a:endParaRPr lang="de-AT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7163701-3D3A-AC0F-9D9A-05B143B89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4" y="260648"/>
            <a:ext cx="1696888" cy="16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Grafik 6">
            <a:extLst>
              <a:ext uri="{FF2B5EF4-FFF2-40B4-BE49-F238E27FC236}">
                <a16:creationId xmlns:a16="http://schemas.microsoft.com/office/drawing/2014/main" id="{5EEED794-F449-6A12-8796-F4152A8EB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24" b="27058"/>
          <a:stretch>
            <a:fillRect/>
          </a:stretch>
        </p:blipFill>
        <p:spPr bwMode="auto">
          <a:xfrm>
            <a:off x="3131840" y="5188065"/>
            <a:ext cx="3044479" cy="166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489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4846C-FCDF-3F89-BD38-78523194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FF3399"/>
                </a:solidFill>
              </a:rPr>
              <a:t>Das Jahr 2021</a:t>
            </a:r>
            <a:br>
              <a:rPr lang="de-DE" dirty="0">
                <a:solidFill>
                  <a:srgbClr val="FF3399"/>
                </a:solidFill>
              </a:rPr>
            </a:br>
            <a:r>
              <a:rPr lang="de-DE" sz="2700" dirty="0">
                <a:solidFill>
                  <a:srgbClr val="FF3399"/>
                </a:solidFill>
              </a:rPr>
              <a:t>coronabedingte Einschränkungen</a:t>
            </a:r>
            <a:endParaRPr lang="de-AT" dirty="0">
              <a:solidFill>
                <a:srgbClr val="FF3399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14895C-BC49-C192-C806-B55858FA8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57536"/>
            <a:ext cx="8229600" cy="4625826"/>
          </a:xfrm>
        </p:spPr>
        <p:txBody>
          <a:bodyPr/>
          <a:lstStyle/>
          <a:p>
            <a:r>
              <a:rPr lang="de-DE" b="1" dirty="0"/>
              <a:t>August</a:t>
            </a:r>
            <a:r>
              <a:rPr lang="de-DE" dirty="0"/>
              <a:t>: </a:t>
            </a:r>
          </a:p>
          <a:p>
            <a:pPr marL="0" indent="0">
              <a:buNone/>
            </a:pPr>
            <a:r>
              <a:rPr lang="de-DE" dirty="0"/>
              <a:t>-Filmvorführung „</a:t>
            </a:r>
            <a:r>
              <a:rPr lang="de-DE" dirty="0" err="1"/>
              <a:t>Smuggling</a:t>
            </a:r>
            <a:r>
              <a:rPr lang="de-DE" dirty="0"/>
              <a:t> Hendrix“     </a:t>
            </a:r>
          </a:p>
          <a:p>
            <a:pPr marL="0" indent="0">
              <a:buNone/>
            </a:pPr>
            <a:r>
              <a:rPr lang="de-DE" dirty="0"/>
              <a:t>- Wanderung im Thayatal</a:t>
            </a:r>
          </a:p>
          <a:p>
            <a:r>
              <a:rPr lang="de-DE" b="1" dirty="0"/>
              <a:t>Oktober</a:t>
            </a:r>
            <a:r>
              <a:rPr lang="de-DE" dirty="0"/>
              <a:t>: Wanderung in den </a:t>
            </a:r>
            <a:r>
              <a:rPr lang="de-DE" dirty="0" err="1"/>
              <a:t>Ötschergräben</a:t>
            </a:r>
            <a:endParaRPr lang="de-DE" dirty="0"/>
          </a:p>
          <a:p>
            <a:endParaRPr lang="de-D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5F2D304-76E5-AB8B-AC16-9287CEC86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4" y="260648"/>
            <a:ext cx="1696888" cy="16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94ADA26-CA97-B987-BE9F-60921A0630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3"/>
          <a:stretch/>
        </p:blipFill>
        <p:spPr bwMode="auto">
          <a:xfrm>
            <a:off x="3028565" y="4273475"/>
            <a:ext cx="3086869" cy="20469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5597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E4BF455-3121-42B0-4091-A00750984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96888" cy="16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F3E09C6F-012F-48CE-687D-5D954DC4D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3399"/>
                </a:solidFill>
              </a:rPr>
              <a:t>Das Jahr 2022 </a:t>
            </a:r>
            <a:endParaRPr lang="de-AT" dirty="0">
              <a:solidFill>
                <a:srgbClr val="FF3399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D1ED0AC-0662-FCE0-28FC-19AAD4163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772816"/>
            <a:ext cx="8075240" cy="4353347"/>
          </a:xfrm>
        </p:spPr>
        <p:txBody>
          <a:bodyPr>
            <a:normAutofit fontScale="92500" lnSpcReduction="20000"/>
          </a:bodyPr>
          <a:lstStyle/>
          <a:p>
            <a:r>
              <a:rPr lang="de-DE" b="1" dirty="0"/>
              <a:t>Mai</a:t>
            </a:r>
            <a:r>
              <a:rPr lang="de-DE" dirty="0"/>
              <a:t>: Besuch der N.Ö. Landesaustellung in Marchegg „Marchfeld-Geheimnisse Mensch-Kultur-Natur“</a:t>
            </a:r>
          </a:p>
          <a:p>
            <a:r>
              <a:rPr lang="de-DE" b="1" dirty="0"/>
              <a:t>April bis Juni</a:t>
            </a:r>
            <a:r>
              <a:rPr lang="de-DE" dirty="0"/>
              <a:t>: 12 Etappen am </a:t>
            </a:r>
            <a:r>
              <a:rPr lang="de-DE" dirty="0" err="1"/>
              <a:t>Welterbesteig</a:t>
            </a:r>
            <a:r>
              <a:rPr lang="de-DE" dirty="0"/>
              <a:t> Wachau – 180 km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b="1" dirty="0"/>
              <a:t>Oktober</a:t>
            </a:r>
            <a:r>
              <a:rPr lang="de-DE" dirty="0"/>
              <a:t>: Filmvorführung „Rotes Gold“ und Diskussion mit Thomas Waitz </a:t>
            </a:r>
          </a:p>
          <a:p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EC5F92E-9E2B-4232-F1D8-A32AEA73BB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51974"/>
            <a:ext cx="2208245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5542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D444885-9550-91FD-F475-5A58CB102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4638"/>
            <a:ext cx="1696888" cy="16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7EC1491-53CC-4BAF-1F98-AF782D2DA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3399"/>
                </a:solidFill>
              </a:rPr>
              <a:t>Das Jahr 2023</a:t>
            </a:r>
            <a:endParaRPr lang="de-AT" dirty="0">
              <a:solidFill>
                <a:srgbClr val="FF3399"/>
              </a:solidFill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F2F4AB-0EDE-AE40-A1F8-410FF66BC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92500"/>
          </a:bodyPr>
          <a:lstStyle/>
          <a:p>
            <a:r>
              <a:rPr lang="de-DE" b="1" dirty="0"/>
              <a:t>März</a:t>
            </a:r>
            <a:r>
              <a:rPr lang="de-DE" dirty="0"/>
              <a:t>: Feier zum fünfjährigen Bestehen</a:t>
            </a:r>
          </a:p>
          <a:p>
            <a:r>
              <a:rPr lang="de-DE" b="1" dirty="0"/>
              <a:t>April</a:t>
            </a:r>
            <a:r>
              <a:rPr lang="de-DE" dirty="0"/>
              <a:t>: -Wanderung </a:t>
            </a:r>
            <a:r>
              <a:rPr lang="de-DE" dirty="0" err="1"/>
              <a:t>Christophorusweg</a:t>
            </a:r>
            <a:endParaRPr lang="de-DE" dirty="0"/>
          </a:p>
          <a:p>
            <a:pPr marL="0" indent="0">
              <a:buNone/>
            </a:pPr>
            <a:r>
              <a:rPr lang="de-AT" dirty="0"/>
              <a:t>         </a:t>
            </a:r>
            <a:r>
              <a:rPr lang="de-AT" dirty="0">
                <a:solidFill>
                  <a:schemeClr val="bg1"/>
                </a:solidFill>
              </a:rPr>
              <a:t>::--</a:t>
            </a:r>
            <a:r>
              <a:rPr lang="de-AT" dirty="0"/>
              <a:t>Besuch und Führung im neuen Parlament</a:t>
            </a:r>
          </a:p>
          <a:p>
            <a:r>
              <a:rPr lang="de-AT" b="1" dirty="0"/>
              <a:t>Mai</a:t>
            </a:r>
            <a:r>
              <a:rPr lang="de-AT" dirty="0"/>
              <a:t>: Besuch der Ausstellung „Ausgemustert“, Vortrag von Birgit Meinhard-Schiebel und Lesung von Chris Lohner ( „</a:t>
            </a:r>
            <a:r>
              <a:rPr lang="de-AT" sz="2000" dirty="0"/>
              <a:t>Jung war ich lang genug“ </a:t>
            </a:r>
            <a:r>
              <a:rPr lang="de-AT" dirty="0"/>
              <a:t>)</a:t>
            </a:r>
          </a:p>
          <a:p>
            <a:r>
              <a:rPr lang="de-AT" b="1" dirty="0"/>
              <a:t>Oktober</a:t>
            </a:r>
            <a:r>
              <a:rPr lang="de-AT" dirty="0"/>
              <a:t>: Vortrag „Energiepolitik“, Martin </a:t>
            </a:r>
            <a:r>
              <a:rPr lang="de-AT" dirty="0" err="1"/>
              <a:t>Litschauer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9750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C245C-D0E8-B349-F435-48BC6C729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3399"/>
                </a:solidFill>
              </a:rPr>
              <a:t>Das Jahr 2024 </a:t>
            </a:r>
            <a:endParaRPr lang="de-AT" dirty="0">
              <a:solidFill>
                <a:srgbClr val="FF3399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B02ACD-3EDE-5156-C2DD-7081C1F32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5753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de-DE" b="1" dirty="0"/>
              <a:t>Februar: </a:t>
            </a:r>
            <a:r>
              <a:rPr lang="de-DE" dirty="0"/>
              <a:t>Lichtermeer in </a:t>
            </a:r>
            <a:r>
              <a:rPr lang="de-DE" dirty="0" err="1"/>
              <a:t>Zwettl</a:t>
            </a:r>
            <a:r>
              <a:rPr lang="de-DE" dirty="0"/>
              <a:t>, eine Demonstration für Demokratie und Menschenrechte</a:t>
            </a:r>
          </a:p>
          <a:p>
            <a:r>
              <a:rPr lang="de-DE" b="1" dirty="0"/>
              <a:t>Juli</a:t>
            </a:r>
            <a:r>
              <a:rPr lang="de-DE" dirty="0"/>
              <a:t>: Geführte Wanderung am </a:t>
            </a:r>
            <a:r>
              <a:rPr lang="de-DE" dirty="0" err="1"/>
              <a:t>Rudmannser</a:t>
            </a:r>
            <a:r>
              <a:rPr lang="de-DE" dirty="0"/>
              <a:t> Teich zur Vogelbeobachtung</a:t>
            </a:r>
          </a:p>
          <a:p>
            <a:r>
              <a:rPr lang="de-DE" b="1" dirty="0"/>
              <a:t>Oktober</a:t>
            </a:r>
            <a:r>
              <a:rPr lang="de-DE" dirty="0"/>
              <a:t>: Vortrag und Film über Bodenschutz, Dr. Weber</a:t>
            </a:r>
          </a:p>
          <a:p>
            <a:r>
              <a:rPr lang="de-DE" b="1" dirty="0"/>
              <a:t>November</a:t>
            </a:r>
            <a:r>
              <a:rPr lang="de-DE" dirty="0"/>
              <a:t>: Teilnahme am Infoabend „Zeitpolster“</a:t>
            </a:r>
            <a:endParaRPr lang="de-AT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FC2E398-A4F9-482F-DC84-31F25D793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4" y="260648"/>
            <a:ext cx="1696888" cy="16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079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E24CF1C-BADE-0B81-6D78-6A5BCB4B6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8958"/>
            <a:ext cx="1696888" cy="16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F31E93E0-2ACA-2977-B79C-B14E96E03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3399"/>
                </a:solidFill>
              </a:rPr>
              <a:t>Das Jahr 2025</a:t>
            </a:r>
            <a:endParaRPr lang="de-AT" dirty="0">
              <a:solidFill>
                <a:srgbClr val="FF3399"/>
              </a:solidFill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DDE35B6-804D-8713-5ED8-77F4DAC23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Jänner</a:t>
            </a:r>
            <a:r>
              <a:rPr lang="de-DE" dirty="0"/>
              <a:t>: Unterstützung der Grünen </a:t>
            </a:r>
            <a:r>
              <a:rPr lang="de-DE" dirty="0" err="1"/>
              <a:t>Zwettl</a:t>
            </a:r>
            <a:r>
              <a:rPr lang="de-DE" dirty="0"/>
              <a:t> bei der Gemeinderatswahl</a:t>
            </a:r>
          </a:p>
          <a:p>
            <a:r>
              <a:rPr lang="de-DE" b="1" dirty="0"/>
              <a:t>Juni</a:t>
            </a:r>
            <a:r>
              <a:rPr lang="de-DE" dirty="0"/>
              <a:t>: Mehrtägige Wanderung in den Nockbergen</a:t>
            </a:r>
          </a:p>
          <a:p>
            <a:r>
              <a:rPr lang="de-DE" b="1" dirty="0"/>
              <a:t>Dezember</a:t>
            </a:r>
            <a:r>
              <a:rPr lang="de-DE" dirty="0"/>
              <a:t>: Teilnahme an der 25-Jahrfeier der        </a:t>
            </a:r>
            <a:r>
              <a:rPr lang="de-DE" dirty="0">
                <a:solidFill>
                  <a:schemeClr val="bg1"/>
                </a:solidFill>
              </a:rPr>
              <a:t>...</a:t>
            </a:r>
            <a:r>
              <a:rPr lang="de-DE" dirty="0"/>
              <a:t>Generation plus Wien</a:t>
            </a:r>
          </a:p>
          <a:p>
            <a:pPr marL="0" indent="0" algn="ctr">
              <a:buNone/>
            </a:pPr>
            <a:r>
              <a:rPr lang="de-DE" dirty="0"/>
              <a:t>    Lesung von Gerald Blaich aus seinem Buch     „Mein Opa erzählt“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70743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DANKE FÜR EURE AUFMERKSAMKEIT !</a:t>
            </a:r>
            <a:endParaRPr lang="de-AT" dirty="0"/>
          </a:p>
        </p:txBody>
      </p:sp>
      <p:pic>
        <p:nvPicPr>
          <p:cNvPr id="1026" name="Picture 2" descr="D:\Eigene Dateien\Eigene Bilder\abc\2013-01-29-1344-08\Drehen vonDSC0271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372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Bild 1" descr="Kein automatischer Alternativtext verfügbar.">
            <a:extLst>
              <a:ext uri="{FF2B5EF4-FFF2-40B4-BE49-F238E27FC236}">
                <a16:creationId xmlns:a16="http://schemas.microsoft.com/office/drawing/2014/main" id="{1A9D0391-678B-01CF-1BD5-4DE5D0E28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7200"/>
            <a:ext cx="1752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Bild 3">
            <a:extLst>
              <a:ext uri="{FF2B5EF4-FFF2-40B4-BE49-F238E27FC236}">
                <a16:creationId xmlns:a16="http://schemas.microsoft.com/office/drawing/2014/main" id="{4E19DB81-50D7-9488-7B80-D232D2EC6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09" y="445324"/>
            <a:ext cx="5284451" cy="204757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D9585B79-259F-2288-E614-DC3B7B73C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970" y="2859877"/>
            <a:ext cx="20025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solidFill>
                  <a:srgbClr val="1D21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Zwettl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1D21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am 18.Jänner 2018</a:t>
            </a:r>
            <a:endParaRPr kumimoji="0" lang="de-AT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362871F-35CF-8021-9366-590018BEF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54" y="3108511"/>
            <a:ext cx="8351352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br>
              <a:rPr lang="de-DE" sz="1200" dirty="0"/>
            </a:br>
            <a:endParaRPr lang="de-DE" sz="1200" dirty="0"/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r>
              <a:rPr lang="de-DE" sz="1200" b="1" dirty="0"/>
              <a:t>In </a:t>
            </a:r>
            <a:r>
              <a:rPr lang="de-DE" sz="1200" b="1" dirty="0" err="1"/>
              <a:t>Zwettl</a:t>
            </a:r>
            <a:r>
              <a:rPr lang="de-DE" sz="1200" b="1" dirty="0"/>
              <a:t> wird eine Seniorenplattform ins Leben gerufen.</a:t>
            </a:r>
            <a:endParaRPr lang="de-DE" sz="1200" dirty="0"/>
          </a:p>
          <a:p>
            <a:pPr marL="0" indent="0">
              <a:buNone/>
            </a:pPr>
            <a:r>
              <a:rPr lang="de-DE" sz="1200" dirty="0"/>
              <a:t>​</a:t>
            </a:r>
          </a:p>
          <a:p>
            <a:pPr marL="0" indent="0">
              <a:buNone/>
            </a:pPr>
            <a:r>
              <a:rPr lang="de-DE" sz="1200" b="1" dirty="0"/>
              <a:t>Das Initiativkomitee:</a:t>
            </a:r>
            <a:endParaRPr lang="de-DE" sz="1200" dirty="0"/>
          </a:p>
          <a:p>
            <a:pPr marL="0" indent="0">
              <a:buNone/>
            </a:pPr>
            <a:r>
              <a:rPr lang="de-DE" sz="1200" dirty="0"/>
              <a:t>Maria und Bernhard Schmid, Hans Berger, Uli und Manfred Haydn, Sylvia </a:t>
            </a:r>
            <a:r>
              <a:rPr lang="de-DE" sz="1200" dirty="0" err="1"/>
              <a:t>Körbler</a:t>
            </a:r>
            <a:r>
              <a:rPr lang="de-DE" sz="1200" dirty="0"/>
              <a:t>, Gerhard Stanik,</a:t>
            </a:r>
          </a:p>
          <a:p>
            <a:pPr marL="0" indent="0">
              <a:buNone/>
            </a:pPr>
            <a:r>
              <a:rPr lang="de-DE" sz="1200" dirty="0"/>
              <a:t>​</a:t>
            </a:r>
          </a:p>
          <a:p>
            <a:pPr marL="0" indent="0">
              <a:buNone/>
            </a:pPr>
            <a:r>
              <a:rPr lang="de-DE" sz="1200" dirty="0"/>
              <a:t>Die “ Grüne - Generation plus </a:t>
            </a:r>
            <a:r>
              <a:rPr lang="de-DE" sz="1200" dirty="0" err="1"/>
              <a:t>Zwettl</a:t>
            </a:r>
            <a:r>
              <a:rPr lang="de-DE" sz="1200" dirty="0"/>
              <a:t> “ sollte in </a:t>
            </a:r>
            <a:r>
              <a:rPr lang="de-DE" sz="1200" dirty="0" err="1"/>
              <a:t>Zwettl</a:t>
            </a:r>
            <a:r>
              <a:rPr lang="de-DE" sz="1200" dirty="0"/>
              <a:t> etabliert werden.</a:t>
            </a:r>
          </a:p>
          <a:p>
            <a:pPr marL="0" indent="0">
              <a:buNone/>
            </a:pPr>
            <a:r>
              <a:rPr lang="de-DE" sz="1200" dirty="0"/>
              <a:t>Sie setzt sich auf der Grundlage des Grundsatzprogramms und der Werte der Grünen für die Belange und Bedürfnisse älterer Menschen ein.</a:t>
            </a:r>
          </a:p>
          <a:p>
            <a:pPr marL="0" indent="0">
              <a:buNone/>
            </a:pPr>
            <a:r>
              <a:rPr lang="de-DE" sz="1200" dirty="0"/>
              <a:t>Die Organisation „Grüne - Generation plus“ </a:t>
            </a:r>
            <a:r>
              <a:rPr lang="de-DE" sz="1200" dirty="0" err="1"/>
              <a:t>Zwettl</a:t>
            </a:r>
            <a:r>
              <a:rPr lang="de-DE" sz="1200" dirty="0"/>
              <a:t> vertritt die vielfältigen Interessen und Anliegen älterer Menschen sowohl innerhalb als auch außerhalb der Grünen in </a:t>
            </a:r>
            <a:r>
              <a:rPr lang="de-DE" sz="1200" dirty="0" err="1"/>
              <a:t>Zwettl</a:t>
            </a:r>
            <a:r>
              <a:rPr lang="de-DE" sz="1200" dirty="0"/>
              <a:t>. Im Fokus unserer Arbeit steht die Verbesserung der Lebensqualität älterer Menschen.</a:t>
            </a:r>
          </a:p>
          <a:p>
            <a:pPr marL="0" indent="0">
              <a:buNone/>
            </a:pPr>
            <a:r>
              <a:rPr lang="de-DE" dirty="0"/>
              <a:t>​</a:t>
            </a:r>
            <a:endParaRPr kumimoji="0" lang="de-AT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8BEC4FC-0321-C63E-9F95-65D71884B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2371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8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ZWETTL </a:t>
            </a:r>
            <a:endParaRPr kumimoji="0" lang="de-AT" altLang="de-D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749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Software, Computersymbol enthält.&#10;&#10;KI-generierte Inhalte können fehlerhaft sein.">
            <a:extLst>
              <a:ext uri="{FF2B5EF4-FFF2-40B4-BE49-F238E27FC236}">
                <a16:creationId xmlns:a16="http://schemas.microsoft.com/office/drawing/2014/main" id="{CCEAD9CF-CBB2-7988-25F3-C580E3D9EC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771" t="28321" r="4033" b="9074"/>
          <a:stretch>
            <a:fillRect/>
          </a:stretch>
        </p:blipFill>
        <p:spPr>
          <a:xfrm>
            <a:off x="1475656" y="476672"/>
            <a:ext cx="8712968" cy="578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89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4941168"/>
            <a:ext cx="6192688" cy="1512168"/>
          </a:xfrm>
        </p:spPr>
        <p:txBody>
          <a:bodyPr>
            <a:noAutofit/>
          </a:bodyPr>
          <a:lstStyle/>
          <a:p>
            <a:pPr algn="ctr"/>
            <a:r>
              <a:rPr lang="de-DE" sz="4400" dirty="0"/>
              <a:t>Seit März 2018 auch in    </a:t>
            </a:r>
            <a:r>
              <a:rPr lang="de-DE" sz="6600" dirty="0" err="1"/>
              <a:t>Zwettl</a:t>
            </a:r>
            <a:r>
              <a:rPr lang="de-DE" sz="4400" dirty="0"/>
              <a:t> </a:t>
            </a:r>
            <a:endParaRPr lang="de-DE" sz="2400" dirty="0"/>
          </a:p>
          <a:p>
            <a:endParaRPr lang="de-AT" sz="2400" dirty="0"/>
          </a:p>
        </p:txBody>
      </p:sp>
      <p:sp>
        <p:nvSpPr>
          <p:cNvPr id="5" name="Bildplatzhalter 2"/>
          <p:cNvSpPr txBox="1"/>
          <p:nvPr/>
        </p:nvSpPr>
        <p:spPr>
          <a:xfrm>
            <a:off x="1763688" y="620688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7212"/>
            <a:ext cx="3609801" cy="36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4509120"/>
            <a:ext cx="5486400" cy="1584176"/>
          </a:xfrm>
        </p:spPr>
        <p:txBody>
          <a:bodyPr>
            <a:normAutofit fontScale="90000"/>
          </a:bodyPr>
          <a:lstStyle/>
          <a:p>
            <a:pPr algn="ctr"/>
            <a:br>
              <a:rPr lang="de-DE" dirty="0"/>
            </a:br>
            <a:r>
              <a:rPr lang="de-DE" sz="1400" dirty="0"/>
              <a:t>Foto </a:t>
            </a:r>
            <a:r>
              <a:rPr lang="de-DE" sz="1400" dirty="0" err="1"/>
              <a:t>v.l</a:t>
            </a:r>
            <a:r>
              <a:rPr lang="de-DE" sz="1400" dirty="0"/>
              <a:t>. hinten:</a:t>
            </a:r>
            <a:r>
              <a:rPr lang="de-AT" sz="1400" dirty="0"/>
              <a:t>Ulli und Manfred Haydn, Gerhard </a:t>
            </a:r>
            <a:r>
              <a:rPr lang="de-AT" sz="1400" dirty="0" err="1"/>
              <a:t>Stanik</a:t>
            </a:r>
            <a:r>
              <a:rPr lang="de-AT" sz="1400" dirty="0"/>
              <a:t>, Sylvia </a:t>
            </a:r>
            <a:r>
              <a:rPr lang="de-AT" sz="1400" dirty="0" err="1"/>
              <a:t>Körbler</a:t>
            </a:r>
            <a:r>
              <a:rPr lang="de-AT" sz="1400" dirty="0"/>
              <a:t>,  </a:t>
            </a:r>
            <a:br>
              <a:rPr lang="de-AT" sz="1400" dirty="0"/>
            </a:br>
            <a:r>
              <a:rPr lang="de-AT" sz="1400" dirty="0"/>
              <a:t>Hans Berger, Bernhard und Maria Schmid </a:t>
            </a:r>
            <a:br>
              <a:rPr lang="de-AT" sz="1400" dirty="0"/>
            </a:br>
            <a:r>
              <a:rPr lang="de-AT" sz="1400" dirty="0"/>
              <a:t>vorne: LA Silvia Moser, Gerald </a:t>
            </a:r>
            <a:r>
              <a:rPr lang="de-AT" sz="1400" dirty="0" err="1"/>
              <a:t>Blaich</a:t>
            </a:r>
            <a:r>
              <a:rPr lang="de-AT" sz="1400" dirty="0"/>
              <a:t>, Hans und  Veronika Häusler</a:t>
            </a:r>
            <a:br>
              <a:rPr lang="de-AT" sz="1400" dirty="0"/>
            </a:br>
            <a:br>
              <a:rPr lang="de-AT" sz="1400" dirty="0"/>
            </a:br>
            <a:br>
              <a:rPr lang="de-AT" sz="1400" dirty="0"/>
            </a:br>
            <a:r>
              <a:rPr lang="de-DE" sz="2700" dirty="0"/>
              <a:t>Gründungsversammlung am 2. März 2018</a:t>
            </a:r>
            <a:endParaRPr lang="de-AT" sz="1400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" r="422"/>
          <a:stretch>
            <a:fillRect/>
          </a:stretch>
        </p:blipFill>
        <p:spPr>
          <a:xfrm>
            <a:off x="1638722" y="335808"/>
            <a:ext cx="6123398" cy="4173312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661248"/>
            <a:ext cx="5486400" cy="936104"/>
          </a:xfrm>
        </p:spPr>
        <p:txBody>
          <a:bodyPr>
            <a:normAutofit lnSpcReduction="10000"/>
          </a:bodyPr>
          <a:lstStyle/>
          <a:p>
            <a:r>
              <a:rPr lang="de-DE" dirty="0"/>
              <a:t>	       </a:t>
            </a:r>
          </a:p>
          <a:p>
            <a:endParaRPr lang="de-DE" dirty="0"/>
          </a:p>
          <a:p>
            <a:pPr algn="ctr"/>
            <a:r>
              <a:rPr lang="de-DE" dirty="0"/>
              <a:t> </a:t>
            </a:r>
            <a:r>
              <a:rPr lang="de-DE" sz="2400" dirty="0"/>
              <a:t>in</a:t>
            </a:r>
            <a:r>
              <a:rPr lang="de-DE" sz="1800" dirty="0"/>
              <a:t> </a:t>
            </a:r>
            <a:r>
              <a:rPr lang="de-DE" sz="2400" dirty="0"/>
              <a:t>einem Lokal in </a:t>
            </a:r>
            <a:r>
              <a:rPr lang="de-DE" sz="2400" dirty="0" err="1"/>
              <a:t>Zwettl</a:t>
            </a:r>
            <a:endParaRPr lang="de-A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97BCB9-1F4A-71E4-0B0A-4C51D48F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Aktivitäten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D9CF71-8933-15ED-232F-22D533958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57536"/>
            <a:ext cx="8229600" cy="4168627"/>
          </a:xfrm>
        </p:spPr>
        <p:txBody>
          <a:bodyPr/>
          <a:lstStyle/>
          <a:p>
            <a:r>
              <a:rPr lang="de-DE" dirty="0"/>
              <a:t>Monatliche Treffen in einem Zwettler Lokal</a:t>
            </a:r>
          </a:p>
          <a:p>
            <a:r>
              <a:rPr lang="de-DE" dirty="0"/>
              <a:t>Wöchentliche gemeinsame Wanderungen</a:t>
            </a:r>
          </a:p>
          <a:p>
            <a:r>
              <a:rPr lang="de-DE" dirty="0"/>
              <a:t>Mehrtägige Wanderausflüge</a:t>
            </a:r>
          </a:p>
          <a:p>
            <a:r>
              <a:rPr lang="de-DE" dirty="0"/>
              <a:t>Teilnahme an und </a:t>
            </a:r>
            <a:r>
              <a:rPr lang="de-DE" dirty="0" err="1"/>
              <a:t>Organsation</a:t>
            </a:r>
            <a:r>
              <a:rPr lang="de-DE" dirty="0"/>
              <a:t> von Film- und Bildungsveranstaltungen</a:t>
            </a:r>
          </a:p>
          <a:p>
            <a:r>
              <a:rPr lang="de-DE" dirty="0"/>
              <a:t>Unterstützung der Grünen bei Wahlen</a:t>
            </a:r>
          </a:p>
          <a:p>
            <a:endParaRPr lang="de-DE" dirty="0"/>
          </a:p>
          <a:p>
            <a:endParaRPr lang="de-AT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97FD2F5-2A1C-BDA2-4CAB-E112430CC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4" y="260648"/>
            <a:ext cx="1696888" cy="16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894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de-DE" sz="4000" dirty="0">
                <a:solidFill>
                  <a:srgbClr val="FF3399"/>
                </a:solidFill>
              </a:rPr>
            </a:br>
            <a:r>
              <a:rPr lang="de-DE" sz="4000" dirty="0">
                <a:solidFill>
                  <a:srgbClr val="FF3399"/>
                </a:solidFill>
              </a:rPr>
              <a:t>Das Jahr 2018</a:t>
            </a:r>
            <a:endParaRPr lang="de-AT" sz="4000" dirty="0">
              <a:solidFill>
                <a:srgbClr val="FF3399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4B5848-1C6C-19C7-7811-4198BF51C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088" y="1669306"/>
            <a:ext cx="8229600" cy="49280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AT" dirty="0"/>
          </a:p>
          <a:p>
            <a:pPr lvl="0"/>
            <a:r>
              <a:rPr lang="de-AT" b="1" dirty="0"/>
              <a:t>Mai</a:t>
            </a:r>
            <a:r>
              <a:rPr lang="de-AT" dirty="0"/>
              <a:t>: eine "Vogelwanderung" im Zwettler Stiftswald mit einem Experten von „</a:t>
            </a:r>
            <a:r>
              <a:rPr lang="de-AT" dirty="0" err="1"/>
              <a:t>bird</a:t>
            </a:r>
            <a:r>
              <a:rPr lang="de-AT" dirty="0"/>
              <a:t> </a:t>
            </a:r>
            <a:r>
              <a:rPr lang="de-AT" dirty="0" err="1"/>
              <a:t>life</a:t>
            </a:r>
            <a:r>
              <a:rPr lang="de-AT" dirty="0"/>
              <a:t>“</a:t>
            </a:r>
          </a:p>
          <a:p>
            <a:pPr lvl="0"/>
            <a:r>
              <a:rPr lang="x-none" b="1" dirty="0"/>
              <a:t>Juni</a:t>
            </a:r>
            <a:r>
              <a:rPr lang="de-DE" dirty="0"/>
              <a:t>: wir </a:t>
            </a:r>
            <a:r>
              <a:rPr lang="x-none" dirty="0"/>
              <a:t>s</a:t>
            </a:r>
            <a:r>
              <a:rPr lang="de-AT" dirty="0"/>
              <a:t>a</a:t>
            </a:r>
            <a:r>
              <a:rPr lang="x-none" dirty="0"/>
              <a:t>h</a:t>
            </a:r>
            <a:r>
              <a:rPr lang="de-DE" dirty="0"/>
              <a:t>en </a:t>
            </a:r>
            <a:r>
              <a:rPr lang="x-none" dirty="0"/>
              <a:t>den</a:t>
            </a:r>
            <a:r>
              <a:rPr lang="de-AT" dirty="0"/>
              <a:t> </a:t>
            </a:r>
            <a:r>
              <a:rPr lang="de-AT" dirty="0" err="1"/>
              <a:t>oskargekrönten</a:t>
            </a:r>
            <a:r>
              <a:rPr lang="x-none" dirty="0"/>
              <a:t> Film „Nokan – Die Kunst des Ausklangs“</a:t>
            </a:r>
            <a:endParaRPr lang="de-AT" dirty="0"/>
          </a:p>
          <a:p>
            <a:pPr lvl="0"/>
            <a:r>
              <a:rPr lang="de-AT" b="1" dirty="0"/>
              <a:t>September</a:t>
            </a:r>
            <a:r>
              <a:rPr lang="de-AT" dirty="0"/>
              <a:t>: Informationsveranstaltung über das neue "Erwachsenenschutzgesetz" </a:t>
            </a:r>
          </a:p>
          <a:p>
            <a:pPr lvl="0"/>
            <a:r>
              <a:rPr lang="de-AT" dirty="0"/>
              <a:t>Besuch der Sonderausstellung:</a:t>
            </a:r>
            <a:r>
              <a:rPr lang="de-AT" b="1" i="1" dirty="0"/>
              <a:t> "Jüdische Familien  im Waldviertel und ihr Schicksal"</a:t>
            </a: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5" name="Bildplatzhalter 2"/>
          <p:cNvSpPr txBox="1"/>
          <p:nvPr/>
        </p:nvSpPr>
        <p:spPr>
          <a:xfrm>
            <a:off x="1763688" y="620688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01" y="0"/>
            <a:ext cx="1694184" cy="169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8B422969-2495-7CAB-A09D-936CFC032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192" y="5123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AT" altLang="de-D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de-AT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6" name="Grafik 2" descr="DSC_0202">
            <a:extLst>
              <a:ext uri="{FF2B5EF4-FFF2-40B4-BE49-F238E27FC236}">
                <a16:creationId xmlns:a16="http://schemas.microsoft.com/office/drawing/2014/main" id="{E9B750FD-9856-6092-2746-236E2A601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0" t="23776" r="6364"/>
          <a:stretch>
            <a:fillRect/>
          </a:stretch>
        </p:blipFill>
        <p:spPr bwMode="auto">
          <a:xfrm>
            <a:off x="10764688" y="5357391"/>
            <a:ext cx="2190750" cy="13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DB1FA5-4483-2287-E889-497BEAD69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3399"/>
                </a:solidFill>
              </a:rPr>
              <a:t>Das Jahr 2019</a:t>
            </a:r>
            <a:endParaRPr lang="de-AT" dirty="0">
              <a:solidFill>
                <a:srgbClr val="FF3399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028CA9-F39A-D827-8B6C-3E703D987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71526"/>
            <a:ext cx="8229600" cy="4525963"/>
          </a:xfrm>
        </p:spPr>
        <p:txBody>
          <a:bodyPr/>
          <a:lstStyle/>
          <a:p>
            <a:r>
              <a:rPr lang="de-AT" b="1" dirty="0"/>
              <a:t>Juni:  </a:t>
            </a:r>
            <a:r>
              <a:rPr lang="de-AT" dirty="0"/>
              <a:t>Wanderung</a:t>
            </a:r>
            <a:r>
              <a:rPr lang="de-AT" b="1" dirty="0"/>
              <a:t> </a:t>
            </a:r>
            <a:r>
              <a:rPr lang="de-AT" dirty="0"/>
              <a:t>am großen </a:t>
            </a:r>
            <a:r>
              <a:rPr lang="de-AT" dirty="0" err="1"/>
              <a:t>Bärentrail</a:t>
            </a:r>
            <a:endParaRPr lang="de-AT" dirty="0"/>
          </a:p>
          <a:p>
            <a:r>
              <a:rPr lang="de-AT" b="1" dirty="0"/>
              <a:t>Oktober: </a:t>
            </a:r>
            <a:r>
              <a:rPr lang="de-AT" dirty="0"/>
              <a:t>Smartphone – Kurs für Senior*innen</a:t>
            </a:r>
          </a:p>
          <a:p>
            <a:endParaRPr lang="de-AT" dirty="0"/>
          </a:p>
          <a:p>
            <a:endParaRPr lang="de-AT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4E5DDE4-28E0-9E15-32CC-C8BEF0FC0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4" y="260648"/>
            <a:ext cx="1696888" cy="16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 descr="IMG-20190519-WA0002">
            <a:extLst>
              <a:ext uri="{FF2B5EF4-FFF2-40B4-BE49-F238E27FC236}">
                <a16:creationId xmlns:a16="http://schemas.microsoft.com/office/drawing/2014/main" id="{81B34865-7AE0-383E-04AE-D0720F59DE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16" y="3429000"/>
            <a:ext cx="5713356" cy="2675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2292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1577</Words>
  <Application>Microsoft Office PowerPoint</Application>
  <PresentationFormat>Bildschirmpräsentation (4:3)</PresentationFormat>
  <Paragraphs>160</Paragraphs>
  <Slides>16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Arial</vt:lpstr>
      <vt:lpstr>Calibri</vt:lpstr>
      <vt:lpstr>Larissa</vt:lpstr>
      <vt:lpstr>PowerPoint-Präsentation</vt:lpstr>
      <vt:lpstr>PowerPoint-Präsentation</vt:lpstr>
      <vt:lpstr>PowerPoint-Präsentation</vt:lpstr>
      <vt:lpstr>PowerPoint-Präsentation</vt:lpstr>
      <vt:lpstr>Seit März 2018 auch in    Zwettl  </vt:lpstr>
      <vt:lpstr> Foto v.l. hinten:Ulli und Manfred Haydn, Gerhard Stanik, Sylvia Körbler,   Hans Berger, Bernhard und Maria Schmid  vorne: LA Silvia Moser, Gerald Blaich, Hans und  Veronika Häusler   Gründungsversammlung am 2. März 2018</vt:lpstr>
      <vt:lpstr> Aktivitäten</vt:lpstr>
      <vt:lpstr> Das Jahr 2018</vt:lpstr>
      <vt:lpstr>Das Jahr 2019</vt:lpstr>
      <vt:lpstr>Das Jahr 2020</vt:lpstr>
      <vt:lpstr>Das Jahr 2021 coronabedingte Einschränkungen</vt:lpstr>
      <vt:lpstr>Das Jahr 2022 </vt:lpstr>
      <vt:lpstr>Das Jahr 2023</vt:lpstr>
      <vt:lpstr>Das Jahr 2024 </vt:lpstr>
      <vt:lpstr>Das Jahr 2025</vt:lpstr>
      <vt:lpstr>DANKE FÜR EURE AUFMERKSAMKEIT !</vt:lpstr>
    </vt:vector>
  </TitlesOfParts>
  <Company>BEST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Best</dc:creator>
  <cp:lastModifiedBy>Andreas Piringer</cp:lastModifiedBy>
  <cp:revision>50</cp:revision>
  <cp:lastPrinted>2026-01-20T14:59:18Z</cp:lastPrinted>
  <dcterms:created xsi:type="dcterms:W3CDTF">2018-11-19T17:28:00Z</dcterms:created>
  <dcterms:modified xsi:type="dcterms:W3CDTF">2026-01-29T12:44:11Z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3D992DEFE21E4C98B8B9AF087DF68B22_12</vt:lpwstr>
  </property>
  <property fmtid="{D5CDD505-2E9C-101B-9397-08002B2CF9AE}" pid="3" name="KSOProductBuildVer">
    <vt:lpwstr>1031-12.2.0.23131</vt:lpwstr>
  </property>
</Properties>
</file>